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5" r:id="rId5"/>
    <p:sldId id="314" r:id="rId6"/>
    <p:sldId id="310" r:id="rId7"/>
    <p:sldId id="320" r:id="rId8"/>
    <p:sldId id="322" r:id="rId9"/>
    <p:sldId id="324" r:id="rId10"/>
    <p:sldId id="321" r:id="rId11"/>
    <p:sldId id="311" r:id="rId12"/>
    <p:sldId id="325" r:id="rId13"/>
    <p:sldId id="326" r:id="rId14"/>
  </p:sldIdLst>
  <p:sldSz cx="12188825" cy="6858000"/>
  <p:notesSz cx="6858000" cy="9144000"/>
  <p:custDataLst>
    <p:tags r:id="rId17"/>
  </p:custDataLst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29" autoAdjust="0"/>
  </p:normalViewPr>
  <p:slideViewPr>
    <p:cSldViewPr showGuides="1">
      <p:cViewPr varScale="1">
        <p:scale>
          <a:sx n="86" d="100"/>
          <a:sy n="86" d="100"/>
        </p:scale>
        <p:origin x="562" y="67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88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340A16-48BD-499E-9574-FD239E26543A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9B8C29CA-2208-434D-BBC3-8B411411B4AE}">
      <dgm:prSet phldrT="[Testo]"/>
      <dgm:spPr/>
      <dgm:t>
        <a:bodyPr/>
        <a:lstStyle/>
        <a:p>
          <a:r>
            <a:rPr lang="it-IT" dirty="0" err="1">
              <a:solidFill>
                <a:schemeClr val="bg2">
                  <a:lumMod val="90000"/>
                  <a:lumOff val="10000"/>
                </a:schemeClr>
              </a:solidFill>
            </a:rPr>
            <a:t>Gecko's</a:t>
          </a:r>
          <a:r>
            <a:rPr lang="it-IT" dirty="0">
              <a:solidFill>
                <a:schemeClr val="bg2">
                  <a:lumMod val="90000"/>
                  <a:lumOff val="10000"/>
                </a:schemeClr>
              </a:solidFill>
            </a:rPr>
            <a:t> </a:t>
          </a:r>
          <a:r>
            <a:rPr lang="it-IT" dirty="0" err="1">
              <a:solidFill>
                <a:schemeClr val="bg2">
                  <a:lumMod val="90000"/>
                  <a:lumOff val="10000"/>
                </a:schemeClr>
              </a:solidFill>
            </a:rPr>
            <a:t>foot</a:t>
          </a:r>
          <a:r>
            <a:rPr lang="it-IT" dirty="0">
              <a:solidFill>
                <a:schemeClr val="bg2">
                  <a:lumMod val="90000"/>
                  <a:lumOff val="10000"/>
                </a:schemeClr>
              </a:solidFill>
            </a:rPr>
            <a:t> </a:t>
          </a:r>
          <a:r>
            <a:rPr lang="it-IT" dirty="0" err="1">
              <a:solidFill>
                <a:schemeClr val="bg2">
                  <a:lumMod val="90000"/>
                  <a:lumOff val="10000"/>
                </a:schemeClr>
              </a:solidFill>
            </a:rPr>
            <a:t>setae</a:t>
          </a:r>
          <a:r>
            <a:rPr lang="it-IT" dirty="0">
              <a:solidFill>
                <a:schemeClr val="bg2">
                  <a:lumMod val="90000"/>
                  <a:lumOff val="10000"/>
                </a:schemeClr>
              </a:solidFill>
            </a:rPr>
            <a:t> </a:t>
          </a:r>
        </a:p>
      </dgm:t>
    </dgm:pt>
    <dgm:pt modelId="{BEE134A0-F493-4BB3-88FB-817110685D1D}" type="parTrans" cxnId="{646AC4B8-BB79-467C-B9A6-841E18D72BA0}">
      <dgm:prSet/>
      <dgm:spPr/>
      <dgm:t>
        <a:bodyPr/>
        <a:lstStyle/>
        <a:p>
          <a:endParaRPr lang="it-IT"/>
        </a:p>
      </dgm:t>
    </dgm:pt>
    <dgm:pt modelId="{52436F07-9F1B-4428-B668-813A446DA7C1}" type="sibTrans" cxnId="{646AC4B8-BB79-467C-B9A6-841E18D72BA0}">
      <dgm:prSet/>
      <dgm:spPr/>
      <dgm:t>
        <a:bodyPr/>
        <a:lstStyle/>
        <a:p>
          <a:endParaRPr lang="it-IT"/>
        </a:p>
      </dgm:t>
    </dgm:pt>
    <dgm:pt modelId="{A66AD359-BBA0-4C08-A95C-27F63D5836EC}">
      <dgm:prSet phldrT="[Testo]"/>
      <dgm:spPr/>
      <dgm:t>
        <a:bodyPr/>
        <a:lstStyle/>
        <a:p>
          <a:r>
            <a:rPr lang="en-US" dirty="0">
              <a:solidFill>
                <a:schemeClr val="bg2">
                  <a:lumMod val="90000"/>
                  <a:lumOff val="10000"/>
                </a:schemeClr>
              </a:solidFill>
            </a:rPr>
            <a:t>Synthetic tiny wedge </a:t>
          </a:r>
          <a:endParaRPr lang="it-IT" dirty="0">
            <a:solidFill>
              <a:schemeClr val="bg2">
                <a:lumMod val="90000"/>
                <a:lumOff val="10000"/>
              </a:schemeClr>
            </a:solidFill>
          </a:endParaRPr>
        </a:p>
      </dgm:t>
    </dgm:pt>
    <dgm:pt modelId="{19A6F305-4AB4-4553-9141-B5702B1336E1}" type="parTrans" cxnId="{3CECDF32-4815-47D3-8FDF-629C447CDBF0}">
      <dgm:prSet/>
      <dgm:spPr/>
      <dgm:t>
        <a:bodyPr/>
        <a:lstStyle/>
        <a:p>
          <a:endParaRPr lang="it-IT"/>
        </a:p>
      </dgm:t>
    </dgm:pt>
    <dgm:pt modelId="{716EA7C7-082B-41DB-AE3E-95688DE2562D}" type="sibTrans" cxnId="{3CECDF32-4815-47D3-8FDF-629C447CDBF0}">
      <dgm:prSet/>
      <dgm:spPr/>
      <dgm:t>
        <a:bodyPr/>
        <a:lstStyle/>
        <a:p>
          <a:endParaRPr lang="it-IT"/>
        </a:p>
      </dgm:t>
    </dgm:pt>
    <dgm:pt modelId="{B7EDF170-4ADD-4A73-929C-E515B4BD643C}">
      <dgm:prSet phldrT="[Testo]"/>
      <dgm:spPr/>
      <dgm:t>
        <a:bodyPr/>
        <a:lstStyle/>
        <a:p>
          <a:r>
            <a:rPr lang="it-IT" dirty="0" err="1">
              <a:solidFill>
                <a:schemeClr val="bg2">
                  <a:lumMod val="90000"/>
                  <a:lumOff val="10000"/>
                </a:schemeClr>
              </a:solidFill>
            </a:rPr>
            <a:t>Our</a:t>
          </a:r>
          <a:r>
            <a:rPr lang="it-IT" dirty="0">
              <a:solidFill>
                <a:schemeClr val="bg2">
                  <a:lumMod val="90000"/>
                  <a:lumOff val="10000"/>
                </a:schemeClr>
              </a:solidFill>
            </a:rPr>
            <a:t> </a:t>
          </a:r>
          <a:r>
            <a:rPr lang="it-IT" dirty="0" err="1">
              <a:solidFill>
                <a:schemeClr val="bg2">
                  <a:lumMod val="90000"/>
                  <a:lumOff val="10000"/>
                </a:schemeClr>
              </a:solidFill>
            </a:rPr>
            <a:t>track</a:t>
          </a:r>
          <a:r>
            <a:rPr lang="it-IT" dirty="0">
              <a:solidFill>
                <a:schemeClr val="bg2">
                  <a:lumMod val="90000"/>
                  <a:lumOff val="10000"/>
                </a:schemeClr>
              </a:solidFill>
            </a:rPr>
            <a:t> </a:t>
          </a:r>
        </a:p>
      </dgm:t>
    </dgm:pt>
    <dgm:pt modelId="{C36AD0AE-DEE7-491D-9B72-E89C374912BF}" type="parTrans" cxnId="{AF60752E-B4DC-4C25-80FA-AEC98C46066D}">
      <dgm:prSet/>
      <dgm:spPr/>
      <dgm:t>
        <a:bodyPr/>
        <a:lstStyle/>
        <a:p>
          <a:endParaRPr lang="it-IT"/>
        </a:p>
      </dgm:t>
    </dgm:pt>
    <dgm:pt modelId="{B548456B-D054-42DB-A73A-169D0E57F65F}" type="sibTrans" cxnId="{AF60752E-B4DC-4C25-80FA-AEC98C46066D}">
      <dgm:prSet/>
      <dgm:spPr/>
      <dgm:t>
        <a:bodyPr/>
        <a:lstStyle/>
        <a:p>
          <a:endParaRPr lang="it-IT"/>
        </a:p>
      </dgm:t>
    </dgm:pt>
    <dgm:pt modelId="{5471A3E6-8C28-4C9D-8A29-F115722983FC}" type="pres">
      <dgm:prSet presAssocID="{15340A16-48BD-499E-9574-FD239E26543A}" presName="CompostProcess" presStyleCnt="0">
        <dgm:presLayoutVars>
          <dgm:dir/>
          <dgm:resizeHandles val="exact"/>
        </dgm:presLayoutVars>
      </dgm:prSet>
      <dgm:spPr/>
    </dgm:pt>
    <dgm:pt modelId="{1F6DD7EF-D15F-4DE4-8CD2-0BE522027A13}" type="pres">
      <dgm:prSet presAssocID="{15340A16-48BD-499E-9574-FD239E26543A}" presName="arrow" presStyleLbl="bgShp" presStyleIdx="0" presStyleCnt="1" custScaleX="99193" custScaleY="75673" custLinFactNeighborX="5856" custLinFactNeighborY="0"/>
      <dgm:spPr/>
    </dgm:pt>
    <dgm:pt modelId="{2E81B474-74CE-4C6C-AA9B-901737823C67}" type="pres">
      <dgm:prSet presAssocID="{15340A16-48BD-499E-9574-FD239E26543A}" presName="linearProcess" presStyleCnt="0"/>
      <dgm:spPr/>
    </dgm:pt>
    <dgm:pt modelId="{C989243D-8912-40C2-8A4E-609748FF2E5C}" type="pres">
      <dgm:prSet presAssocID="{9B8C29CA-2208-434D-BBC3-8B411411B4AE}" presName="textNode" presStyleLbl="node1" presStyleIdx="0" presStyleCnt="3" custScaleX="76311" custScaleY="58558" custLinFactX="1455" custLinFactNeighborX="100000" custLinFactNeighborY="0">
        <dgm:presLayoutVars>
          <dgm:bulletEnabled val="1"/>
        </dgm:presLayoutVars>
      </dgm:prSet>
      <dgm:spPr/>
    </dgm:pt>
    <dgm:pt modelId="{A393173C-9D25-4C77-9060-7441188C5179}" type="pres">
      <dgm:prSet presAssocID="{52436F07-9F1B-4428-B668-813A446DA7C1}" presName="sibTrans" presStyleCnt="0"/>
      <dgm:spPr/>
    </dgm:pt>
    <dgm:pt modelId="{ECC9A3A2-B49B-4C1D-BE93-17D691781D35}" type="pres">
      <dgm:prSet presAssocID="{A66AD359-BBA0-4C08-A95C-27F63D5836EC}" presName="textNode" presStyleLbl="node1" presStyleIdx="1" presStyleCnt="3" custScaleX="83207" custScaleY="68317" custLinFactX="1478" custLinFactNeighborX="100000">
        <dgm:presLayoutVars>
          <dgm:bulletEnabled val="1"/>
        </dgm:presLayoutVars>
      </dgm:prSet>
      <dgm:spPr/>
    </dgm:pt>
    <dgm:pt modelId="{1DA86E2F-D02F-4FB8-8A27-1BDB6F222DB2}" type="pres">
      <dgm:prSet presAssocID="{716EA7C7-082B-41DB-AE3E-95688DE2562D}" presName="sibTrans" presStyleCnt="0"/>
      <dgm:spPr/>
    </dgm:pt>
    <dgm:pt modelId="{4FB5D544-7F37-41B0-B949-FE1997E46AF0}" type="pres">
      <dgm:prSet presAssocID="{B7EDF170-4ADD-4A73-929C-E515B4BD643C}" presName="textNode" presStyleLbl="node1" presStyleIdx="2" presStyleCnt="3" custScaleX="62356" custScaleY="48798" custLinFactX="4651" custLinFactNeighborX="100000">
        <dgm:presLayoutVars>
          <dgm:bulletEnabled val="1"/>
        </dgm:presLayoutVars>
      </dgm:prSet>
      <dgm:spPr/>
    </dgm:pt>
  </dgm:ptLst>
  <dgm:cxnLst>
    <dgm:cxn modelId="{108CED1C-DE45-4566-82BD-8BF3FE691078}" type="presOf" srcId="{15340A16-48BD-499E-9574-FD239E26543A}" destId="{5471A3E6-8C28-4C9D-8A29-F115722983FC}" srcOrd="0" destOrd="0" presId="urn:microsoft.com/office/officeart/2005/8/layout/hProcess9"/>
    <dgm:cxn modelId="{AF60752E-B4DC-4C25-80FA-AEC98C46066D}" srcId="{15340A16-48BD-499E-9574-FD239E26543A}" destId="{B7EDF170-4ADD-4A73-929C-E515B4BD643C}" srcOrd="2" destOrd="0" parTransId="{C36AD0AE-DEE7-491D-9B72-E89C374912BF}" sibTransId="{B548456B-D054-42DB-A73A-169D0E57F65F}"/>
    <dgm:cxn modelId="{3CECDF32-4815-47D3-8FDF-629C447CDBF0}" srcId="{15340A16-48BD-499E-9574-FD239E26543A}" destId="{A66AD359-BBA0-4C08-A95C-27F63D5836EC}" srcOrd="1" destOrd="0" parTransId="{19A6F305-4AB4-4553-9141-B5702B1336E1}" sibTransId="{716EA7C7-082B-41DB-AE3E-95688DE2562D}"/>
    <dgm:cxn modelId="{D562F35F-559A-4C3B-A0D5-DE80F6B8B89C}" type="presOf" srcId="{A66AD359-BBA0-4C08-A95C-27F63D5836EC}" destId="{ECC9A3A2-B49B-4C1D-BE93-17D691781D35}" srcOrd="0" destOrd="0" presId="urn:microsoft.com/office/officeart/2005/8/layout/hProcess9"/>
    <dgm:cxn modelId="{6A8CB273-C965-4DE3-A6B5-7A1323464EED}" type="presOf" srcId="{9B8C29CA-2208-434D-BBC3-8B411411B4AE}" destId="{C989243D-8912-40C2-8A4E-609748FF2E5C}" srcOrd="0" destOrd="0" presId="urn:microsoft.com/office/officeart/2005/8/layout/hProcess9"/>
    <dgm:cxn modelId="{646AC4B8-BB79-467C-B9A6-841E18D72BA0}" srcId="{15340A16-48BD-499E-9574-FD239E26543A}" destId="{9B8C29CA-2208-434D-BBC3-8B411411B4AE}" srcOrd="0" destOrd="0" parTransId="{BEE134A0-F493-4BB3-88FB-817110685D1D}" sibTransId="{52436F07-9F1B-4428-B668-813A446DA7C1}"/>
    <dgm:cxn modelId="{5125B0D4-08AA-472A-9464-068F546C3C40}" type="presOf" srcId="{B7EDF170-4ADD-4A73-929C-E515B4BD643C}" destId="{4FB5D544-7F37-41B0-B949-FE1997E46AF0}" srcOrd="0" destOrd="0" presId="urn:microsoft.com/office/officeart/2005/8/layout/hProcess9"/>
    <dgm:cxn modelId="{1B71A3FA-E9BB-4C33-B906-7D0CD724DE4D}" type="presParOf" srcId="{5471A3E6-8C28-4C9D-8A29-F115722983FC}" destId="{1F6DD7EF-D15F-4DE4-8CD2-0BE522027A13}" srcOrd="0" destOrd="0" presId="urn:microsoft.com/office/officeart/2005/8/layout/hProcess9"/>
    <dgm:cxn modelId="{FFEF1E65-8071-4E21-AB24-0C26481FE19C}" type="presParOf" srcId="{5471A3E6-8C28-4C9D-8A29-F115722983FC}" destId="{2E81B474-74CE-4C6C-AA9B-901737823C67}" srcOrd="1" destOrd="0" presId="urn:microsoft.com/office/officeart/2005/8/layout/hProcess9"/>
    <dgm:cxn modelId="{ACE9FB8D-0E2C-4D53-8E29-6641690E7C88}" type="presParOf" srcId="{2E81B474-74CE-4C6C-AA9B-901737823C67}" destId="{C989243D-8912-40C2-8A4E-609748FF2E5C}" srcOrd="0" destOrd="0" presId="urn:microsoft.com/office/officeart/2005/8/layout/hProcess9"/>
    <dgm:cxn modelId="{EF6B981A-B904-4ADF-922F-595FE2B9BA15}" type="presParOf" srcId="{2E81B474-74CE-4C6C-AA9B-901737823C67}" destId="{A393173C-9D25-4C77-9060-7441188C5179}" srcOrd="1" destOrd="0" presId="urn:microsoft.com/office/officeart/2005/8/layout/hProcess9"/>
    <dgm:cxn modelId="{905E5EA2-9335-4053-93D2-6964E342646D}" type="presParOf" srcId="{2E81B474-74CE-4C6C-AA9B-901737823C67}" destId="{ECC9A3A2-B49B-4C1D-BE93-17D691781D35}" srcOrd="2" destOrd="0" presId="urn:microsoft.com/office/officeart/2005/8/layout/hProcess9"/>
    <dgm:cxn modelId="{910DD6E1-DD23-4B13-9EC1-892A1B2F7E07}" type="presParOf" srcId="{2E81B474-74CE-4C6C-AA9B-901737823C67}" destId="{1DA86E2F-D02F-4FB8-8A27-1BDB6F222DB2}" srcOrd="3" destOrd="0" presId="urn:microsoft.com/office/officeart/2005/8/layout/hProcess9"/>
    <dgm:cxn modelId="{8538C23A-D901-458F-A62F-5182F95F6EDC}" type="presParOf" srcId="{2E81B474-74CE-4C6C-AA9B-901737823C67}" destId="{4FB5D544-7F37-41B0-B949-FE1997E46AF0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6DD7EF-D15F-4DE4-8CD2-0BE522027A13}">
      <dsp:nvSpPr>
        <dsp:cNvPr id="0" name=""/>
        <dsp:cNvSpPr/>
      </dsp:nvSpPr>
      <dsp:spPr>
        <a:xfrm>
          <a:off x="1427567" y="448719"/>
          <a:ext cx="9388345" cy="2791625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89243D-8912-40C2-8A4E-609748FF2E5C}">
      <dsp:nvSpPr>
        <dsp:cNvPr id="0" name=""/>
        <dsp:cNvSpPr/>
      </dsp:nvSpPr>
      <dsp:spPr>
        <a:xfrm>
          <a:off x="1643575" y="1412483"/>
          <a:ext cx="2735038" cy="8640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 dirty="0" err="1">
              <a:solidFill>
                <a:schemeClr val="bg2">
                  <a:lumMod val="90000"/>
                  <a:lumOff val="10000"/>
                </a:schemeClr>
              </a:solidFill>
            </a:rPr>
            <a:t>Gecko's</a:t>
          </a:r>
          <a:r>
            <a:rPr lang="it-IT" sz="2500" kern="1200" dirty="0">
              <a:solidFill>
                <a:schemeClr val="bg2">
                  <a:lumMod val="90000"/>
                  <a:lumOff val="10000"/>
                </a:schemeClr>
              </a:solidFill>
            </a:rPr>
            <a:t> </a:t>
          </a:r>
          <a:r>
            <a:rPr lang="it-IT" sz="2500" kern="1200" dirty="0" err="1">
              <a:solidFill>
                <a:schemeClr val="bg2">
                  <a:lumMod val="90000"/>
                  <a:lumOff val="10000"/>
                </a:schemeClr>
              </a:solidFill>
            </a:rPr>
            <a:t>foot</a:t>
          </a:r>
          <a:r>
            <a:rPr lang="it-IT" sz="2500" kern="1200" dirty="0">
              <a:solidFill>
                <a:schemeClr val="bg2">
                  <a:lumMod val="90000"/>
                  <a:lumOff val="10000"/>
                </a:schemeClr>
              </a:solidFill>
            </a:rPr>
            <a:t> </a:t>
          </a:r>
          <a:r>
            <a:rPr lang="it-IT" sz="2500" kern="1200" dirty="0" err="1">
              <a:solidFill>
                <a:schemeClr val="bg2">
                  <a:lumMod val="90000"/>
                  <a:lumOff val="10000"/>
                </a:schemeClr>
              </a:solidFill>
            </a:rPr>
            <a:t>setae</a:t>
          </a:r>
          <a:r>
            <a:rPr lang="it-IT" sz="2500" kern="1200" dirty="0">
              <a:solidFill>
                <a:schemeClr val="bg2">
                  <a:lumMod val="90000"/>
                  <a:lumOff val="10000"/>
                </a:schemeClr>
              </a:solidFill>
            </a:rPr>
            <a:t> </a:t>
          </a:r>
        </a:p>
      </dsp:txBody>
      <dsp:txXfrm>
        <a:off x="1685757" y="1454665"/>
        <a:ext cx="2650674" cy="779732"/>
      </dsp:txXfrm>
    </dsp:sp>
    <dsp:sp modelId="{ECC9A3A2-B49B-4C1D-BE93-17D691781D35}">
      <dsp:nvSpPr>
        <dsp:cNvPr id="0" name=""/>
        <dsp:cNvSpPr/>
      </dsp:nvSpPr>
      <dsp:spPr>
        <a:xfrm>
          <a:off x="4751873" y="1340480"/>
          <a:ext cx="2982196" cy="10081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bg2">
                  <a:lumMod val="90000"/>
                  <a:lumOff val="10000"/>
                </a:schemeClr>
              </a:solidFill>
            </a:rPr>
            <a:t>Synthetic tiny wedge </a:t>
          </a:r>
          <a:endParaRPr lang="it-IT" sz="2500" kern="1200" dirty="0">
            <a:solidFill>
              <a:schemeClr val="bg2">
                <a:lumMod val="90000"/>
                <a:lumOff val="10000"/>
              </a:schemeClr>
            </a:solidFill>
          </a:endParaRPr>
        </a:p>
      </dsp:txBody>
      <dsp:txXfrm>
        <a:off x="4801085" y="1389692"/>
        <a:ext cx="2883772" cy="909679"/>
      </dsp:txXfrm>
    </dsp:sp>
    <dsp:sp modelId="{4FB5D544-7F37-41B0-B949-FE1997E46AF0}">
      <dsp:nvSpPr>
        <dsp:cNvPr id="0" name=""/>
        <dsp:cNvSpPr/>
      </dsp:nvSpPr>
      <dsp:spPr>
        <a:xfrm>
          <a:off x="8220226" y="1484494"/>
          <a:ext cx="2234882" cy="7200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 dirty="0" err="1">
              <a:solidFill>
                <a:schemeClr val="bg2">
                  <a:lumMod val="90000"/>
                  <a:lumOff val="10000"/>
                </a:schemeClr>
              </a:solidFill>
            </a:rPr>
            <a:t>Our</a:t>
          </a:r>
          <a:r>
            <a:rPr lang="it-IT" sz="2500" kern="1200" dirty="0">
              <a:solidFill>
                <a:schemeClr val="bg2">
                  <a:lumMod val="90000"/>
                  <a:lumOff val="10000"/>
                </a:schemeClr>
              </a:solidFill>
            </a:rPr>
            <a:t> </a:t>
          </a:r>
          <a:r>
            <a:rPr lang="it-IT" sz="2500" kern="1200" dirty="0" err="1">
              <a:solidFill>
                <a:schemeClr val="bg2">
                  <a:lumMod val="90000"/>
                  <a:lumOff val="10000"/>
                </a:schemeClr>
              </a:solidFill>
            </a:rPr>
            <a:t>track</a:t>
          </a:r>
          <a:r>
            <a:rPr lang="it-IT" sz="2500" kern="1200" dirty="0">
              <a:solidFill>
                <a:schemeClr val="bg2">
                  <a:lumMod val="90000"/>
                  <a:lumOff val="10000"/>
                </a:schemeClr>
              </a:solidFill>
            </a:rPr>
            <a:t> </a:t>
          </a:r>
        </a:p>
      </dsp:txBody>
      <dsp:txXfrm>
        <a:off x="8255377" y="1519645"/>
        <a:ext cx="2164580" cy="6497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AFF075A9-79FD-4C25-8CB4-4C1C7B73C8A9}" type="datetime1">
              <a:rPr lang="it-IT" smtClean="0"/>
              <a:pPr algn="r" rtl="0"/>
              <a:t>21/10/2018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it-IT" smtClean="0"/>
              <a:pPr algn="r" rtl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jpg>
</file>

<file path=ppt/media/image14.PNG>
</file>

<file path=ppt/media/image15.jpg>
</file>

<file path=ppt/media/image2.jpeg>
</file>

<file path=ppt/media/image3.png>
</file>

<file path=ppt/media/image4.jpeg>
</file>

<file path=ppt/media/image5.gif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5CDC68C7-8623-4451-B071-5021073ABB13}" type="datetime1">
              <a:rPr lang="it-IT" smtClean="0"/>
              <a:pPr/>
              <a:t>21/10/2018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 noProof="0"/>
              <a:t>Fare clic per modificare lo stile del sottotitolo dello schema</a:t>
            </a:r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7A157AA-52B0-4F49-B3D4-496D41D1B509}" type="datetime1">
              <a:rPr lang="it-IT" smtClean="0"/>
              <a:pPr/>
              <a:t>21/10/2018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pPr rtl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7CA2BFF-AAA8-41C8-A69D-80CC7249AD61}" type="datetime1">
              <a:rPr lang="it-IT" smtClean="0"/>
              <a:pPr/>
              <a:t>21/10/2018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pPr rtl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4492DBE-BBC3-4A28-A909-35593DADC5C7}" type="datetime1">
              <a:rPr lang="it-IT" smtClean="0"/>
              <a:pPr/>
              <a:t>21/10/2018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pPr rtl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BC4CE4E-6BDC-4433-87C5-0DA27E562036}" type="datetime1">
              <a:rPr lang="it-IT" smtClean="0"/>
              <a:pPr/>
              <a:t>21/10/2018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pPr rtl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 hasCustomPrompt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 hasCustomPrompt="1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it-IT" dirty="0"/>
              <a:t>​</a:t>
            </a:r>
            <a:fld id="{39D2C5AA-0DA3-4C59-A655-F19CFD772404}" type="datetime1">
              <a:rPr lang="it-IT" smtClean="0"/>
              <a:pPr/>
              <a:t>21/10/2018</a:t>
            </a:fld>
            <a:r>
              <a:rPr lang="it-IT" dirty="0"/>
              <a:t>​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pPr rtl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19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 hasCustomPrompt="1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19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 hasCustomPrompt="1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it-IT" dirty="0"/>
              <a:t>​</a:t>
            </a:r>
            <a:fld id="{4477D747-ABC6-40AC-BC57-34748F6F8724}" type="datetime1">
              <a:rPr lang="it-IT" smtClean="0"/>
              <a:pPr/>
              <a:t>21/10/2018</a:t>
            </a:fld>
            <a:r>
              <a:rPr lang="it-IT" dirty="0"/>
              <a:t>​</a:t>
            </a:r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pPr rtl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BDDA3C6-2C05-43C6-8484-28141B203A86}" type="datetime1">
              <a:rPr lang="it-IT" smtClean="0"/>
              <a:pPr/>
              <a:t>21/10/2018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pPr rtl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D9ACCD4-0230-4FDA-A408-AA7014F12B43}" type="datetime1">
              <a:rPr lang="it-IT" smtClean="0"/>
              <a:pPr/>
              <a:t>21/10/2018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pPr rtl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 hasCustomPrompt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75BD336-A561-42D4-B53C-C768C8AFC1F4}" type="datetime1">
              <a:rPr lang="it-IT" smtClean="0"/>
              <a:pPr/>
              <a:t>21/10/2018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pPr rtl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3A98978-DDCB-4322-90DA-759B156EAB4D}" type="datetime1">
              <a:rPr lang="it-IT" smtClean="0"/>
              <a:pPr/>
              <a:t>21/10/2018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it-IT" noProof="0" smtClean="0"/>
              <a:pPr rtl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noProof="0" dirty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DDE53-CDF8-4A6F-B68E-C9BDF459CFED}" type="datetime1">
              <a:rPr lang="it-IT" smtClean="0"/>
              <a:pPr/>
              <a:t>21/10/2018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ctrTitle"/>
          </p:nvPr>
        </p:nvSpPr>
        <p:spPr>
          <a:xfrm>
            <a:off x="4438228" y="908720"/>
            <a:ext cx="6707088" cy="1239416"/>
          </a:xfrm>
        </p:spPr>
        <p:txBody>
          <a:bodyPr rtlCol="0">
            <a:normAutofit/>
          </a:bodyPr>
          <a:lstStyle/>
          <a:p>
            <a:pPr algn="ctr"/>
            <a:r>
              <a:rPr lang="en-US" sz="8000" b="1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Doctor Gecko</a:t>
            </a:r>
          </a:p>
        </p:txBody>
      </p:sp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>
          <a:xfrm>
            <a:off x="5230316" y="2204864"/>
            <a:ext cx="5245224" cy="528985"/>
          </a:xfrm>
        </p:spPr>
        <p:txBody>
          <a:bodyPr rtlCol="0">
            <a:normAutofit/>
          </a:bodyPr>
          <a:lstStyle/>
          <a:p>
            <a:pPr algn="ctr" rtl="0"/>
            <a:r>
              <a:rPr lang="it-IT" sz="2400" b="1" dirty="0">
                <a:cs typeface="Arial" panose="020B0604020202020204" pitchFamily="34" charset="0"/>
              </a:rPr>
              <a:t>A Smart </a:t>
            </a:r>
            <a:r>
              <a:rPr lang="it-IT" sz="2400" b="1" dirty="0" err="1">
                <a:cs typeface="Arial" panose="020B0604020202020204" pitchFamily="34" charset="0"/>
              </a:rPr>
              <a:t>eye</a:t>
            </a:r>
            <a:r>
              <a:rPr lang="it-IT" sz="2400" b="1" dirty="0">
                <a:cs typeface="Arial" panose="020B0604020202020204" pitchFamily="34" charset="0"/>
              </a:rPr>
              <a:t> on the ISS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22FC38E-D621-4D0F-A31E-5139B1489B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20" y="492847"/>
            <a:ext cx="3384376" cy="5719595"/>
          </a:xfrm>
          <a:prstGeom prst="rect">
            <a:avLst/>
          </a:prstGeom>
        </p:spPr>
      </p:pic>
      <p:sp>
        <p:nvSpPr>
          <p:cNvPr id="2" name="CasellaDiTesto 1"/>
          <p:cNvSpPr txBox="1"/>
          <p:nvPr/>
        </p:nvSpPr>
        <p:spPr>
          <a:xfrm>
            <a:off x="6454452" y="5157192"/>
            <a:ext cx="4896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/>
              <a:t>Milan, 20-21 </a:t>
            </a:r>
            <a:r>
              <a:rPr lang="it-IT" sz="3200" dirty="0" err="1"/>
              <a:t>October</a:t>
            </a:r>
            <a:r>
              <a:rPr lang="it-IT" sz="3200" dirty="0"/>
              <a:t> 2018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C96268C2-99EC-4017-8DB7-A111983FF6FA}"/>
              </a:ext>
            </a:extLst>
          </p:cNvPr>
          <p:cNvSpPr txBox="1"/>
          <p:nvPr/>
        </p:nvSpPr>
        <p:spPr>
          <a:xfrm>
            <a:off x="765820" y="404664"/>
            <a:ext cx="10225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accent1"/>
                </a:solidFill>
              </a:rPr>
              <a:t>Doctor </a:t>
            </a:r>
            <a:r>
              <a:rPr lang="it-IT" sz="4800" dirty="0" err="1">
                <a:solidFill>
                  <a:schemeClr val="accent1"/>
                </a:solidFill>
              </a:rPr>
              <a:t>Gecko</a:t>
            </a:r>
            <a:r>
              <a:rPr lang="it-IT" sz="4800" dirty="0">
                <a:solidFill>
                  <a:schemeClr val="accent1"/>
                </a:solidFill>
              </a:rPr>
              <a:t> </a:t>
            </a:r>
            <a:r>
              <a:rPr lang="it-IT" sz="4800" dirty="0" err="1">
                <a:solidFill>
                  <a:schemeClr val="accent1"/>
                </a:solidFill>
              </a:rPr>
              <a:t>semplifies</a:t>
            </a:r>
            <a:r>
              <a:rPr lang="it-IT" sz="4800" dirty="0">
                <a:solidFill>
                  <a:schemeClr val="accent1"/>
                </a:solidFill>
              </a:rPr>
              <a:t> </a:t>
            </a:r>
            <a:r>
              <a:rPr lang="it-IT" sz="4800" dirty="0" err="1">
                <a:solidFill>
                  <a:schemeClr val="accent1"/>
                </a:solidFill>
              </a:rPr>
              <a:t>your</a:t>
            </a:r>
            <a:r>
              <a:rPr lang="it-IT" sz="4800" dirty="0">
                <a:solidFill>
                  <a:schemeClr val="accent1"/>
                </a:solidFill>
              </a:rPr>
              <a:t> life 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98AD6C4-ACA7-4592-87AD-0F0D1581C69F}"/>
              </a:ext>
            </a:extLst>
          </p:cNvPr>
          <p:cNvSpPr txBox="1"/>
          <p:nvPr/>
        </p:nvSpPr>
        <p:spPr>
          <a:xfrm>
            <a:off x="477788" y="2780928"/>
            <a:ext cx="52565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/>
              <a:t>Faster</a:t>
            </a:r>
            <a:r>
              <a:rPr lang="it-IT" sz="2400" dirty="0"/>
              <a:t>  and </a:t>
            </a:r>
            <a:r>
              <a:rPr lang="it-IT" sz="2400" dirty="0" err="1"/>
              <a:t>safer</a:t>
            </a:r>
            <a:r>
              <a:rPr lang="it-IT" sz="2400" dirty="0"/>
              <a:t> identification of the </a:t>
            </a:r>
            <a:r>
              <a:rPr lang="it-IT" sz="2400" dirty="0" err="1"/>
              <a:t>damages</a:t>
            </a:r>
            <a:endParaRPr lang="it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Target </a:t>
            </a:r>
            <a:r>
              <a:rPr lang="it-IT" sz="2400" dirty="0" err="1"/>
              <a:t>intervention</a:t>
            </a:r>
            <a:r>
              <a:rPr lang="it-IT" sz="2400" dirty="0"/>
              <a:t> thanks to data </a:t>
            </a:r>
            <a:r>
              <a:rPr lang="it-IT" sz="2400" dirty="0" err="1"/>
              <a:t>collected</a:t>
            </a:r>
            <a:r>
              <a:rPr lang="it-IT" sz="2400" dirty="0"/>
              <a:t> by the free-flyer</a:t>
            </a:r>
          </a:p>
          <a:p>
            <a:endParaRPr lang="it-IT" sz="240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2744E11-2A3F-4CBA-9E55-669FD03A945E}"/>
              </a:ext>
            </a:extLst>
          </p:cNvPr>
          <p:cNvSpPr txBox="1"/>
          <p:nvPr/>
        </p:nvSpPr>
        <p:spPr>
          <a:xfrm>
            <a:off x="2494012" y="147023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>
                <a:solidFill>
                  <a:schemeClr val="bg2">
                    <a:lumMod val="50000"/>
                    <a:lumOff val="50000"/>
                  </a:schemeClr>
                </a:solidFill>
              </a:rPr>
              <a:t>You</a:t>
            </a:r>
            <a:r>
              <a:rPr lang="it-IT" sz="28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 can take a break </a:t>
            </a:r>
            <a:r>
              <a:rPr lang="it-IT" sz="2800" dirty="0" err="1">
                <a:solidFill>
                  <a:schemeClr val="bg2">
                    <a:lumMod val="50000"/>
                    <a:lumOff val="50000"/>
                  </a:schemeClr>
                </a:solidFill>
              </a:rPr>
              <a:t>while</a:t>
            </a:r>
            <a:r>
              <a:rPr lang="it-IT" sz="28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 Doctor </a:t>
            </a:r>
            <a:r>
              <a:rPr lang="it-IT" sz="2800" dirty="0" err="1">
                <a:solidFill>
                  <a:schemeClr val="bg2">
                    <a:lumMod val="50000"/>
                    <a:lumOff val="50000"/>
                  </a:schemeClr>
                </a:solidFill>
              </a:rPr>
              <a:t>Gecko</a:t>
            </a:r>
            <a:r>
              <a:rPr lang="it-IT" sz="28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 </a:t>
            </a:r>
            <a:r>
              <a:rPr lang="it-IT" sz="2800" dirty="0" err="1">
                <a:solidFill>
                  <a:schemeClr val="bg2">
                    <a:lumMod val="50000"/>
                    <a:lumOff val="50000"/>
                  </a:schemeClr>
                </a:solidFill>
              </a:rPr>
              <a:t>works</a:t>
            </a:r>
            <a:endParaRPr lang="it-IT" sz="2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6712E6D-9D76-48BD-BB47-19024F6CF8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576" y="2276872"/>
            <a:ext cx="5713996" cy="3528392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6B5514D-842D-45F3-9BFD-00CAE188464A}"/>
              </a:ext>
            </a:extLst>
          </p:cNvPr>
          <p:cNvSpPr txBox="1"/>
          <p:nvPr/>
        </p:nvSpPr>
        <p:spPr>
          <a:xfrm>
            <a:off x="5935576" y="5949279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Credit: David </a:t>
            </a:r>
            <a:r>
              <a:rPr lang="it-IT" sz="1200" dirty="0" err="1"/>
              <a:t>Reneke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38144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45940" y="2420888"/>
            <a:ext cx="8692399" cy="2819400"/>
          </a:xfrm>
        </p:spPr>
        <p:txBody>
          <a:bodyPr rtlCol="0">
            <a:normAutofit fontScale="90000"/>
          </a:bodyPr>
          <a:lstStyle/>
          <a:p>
            <a:r>
              <a:rPr lang="en-US" sz="4000" u="sng" dirty="0"/>
              <a:t>Challenge</a:t>
            </a:r>
            <a:r>
              <a:rPr lang="en-US" sz="4000" dirty="0"/>
              <a:t>: Can you built a…</a:t>
            </a:r>
            <a:br>
              <a:rPr lang="en-US" sz="4000" dirty="0"/>
            </a:br>
            <a:r>
              <a:rPr lang="en-US" sz="4000" dirty="0"/>
              <a:t>                      Design by nature</a:t>
            </a:r>
            <a:br>
              <a:rPr lang="en-US" sz="4000" dirty="0"/>
            </a:br>
            <a:br>
              <a:rPr lang="en-US" sz="4000" dirty="0"/>
            </a:br>
            <a:r>
              <a:rPr lang="en-US" sz="4000" u="sng" dirty="0"/>
              <a:t>Group</a:t>
            </a:r>
            <a:r>
              <a:rPr lang="en-US" sz="4000" dirty="0"/>
              <a:t>: Dr. Gecko</a:t>
            </a:r>
            <a:br>
              <a:rPr lang="en-US" sz="4000" dirty="0"/>
            </a:br>
            <a:br>
              <a:rPr lang="en-US" sz="4000" dirty="0"/>
            </a:br>
            <a:r>
              <a:rPr lang="en-US" sz="4000" u="sng" dirty="0"/>
              <a:t>Group Members</a:t>
            </a:r>
            <a:r>
              <a:rPr lang="en-US" sz="4000" dirty="0"/>
              <a:t>: </a:t>
            </a:r>
            <a:r>
              <a:rPr lang="it-IT" sz="3600" dirty="0"/>
              <a:t>Felice Damiano</a:t>
            </a:r>
            <a:br>
              <a:rPr lang="it-IT" sz="3600" dirty="0"/>
            </a:br>
            <a:r>
              <a:rPr lang="it-IT" sz="3600" dirty="0"/>
              <a:t>                                     Lorenzo </a:t>
            </a:r>
            <a:r>
              <a:rPr lang="it-IT" sz="3600" dirty="0" err="1"/>
              <a:t>Palmiotti</a:t>
            </a:r>
            <a:br>
              <a:rPr lang="it-IT" sz="3600" dirty="0"/>
            </a:br>
            <a:r>
              <a:rPr lang="it-IT" sz="3600" dirty="0"/>
              <a:t>                                     Serena </a:t>
            </a:r>
            <a:r>
              <a:rPr lang="it-IT" sz="3600" dirty="0" err="1"/>
              <a:t>Suriano</a:t>
            </a:r>
            <a:r>
              <a:rPr lang="it-IT" sz="3600" dirty="0"/>
              <a:t>     </a:t>
            </a:r>
            <a:br>
              <a:rPr lang="it-IT" sz="3600" dirty="0"/>
            </a:br>
            <a:r>
              <a:rPr lang="it-IT" sz="3600" dirty="0"/>
              <a:t>                                     Valeria </a:t>
            </a:r>
            <a:r>
              <a:rPr lang="it-IT" sz="3600" dirty="0" err="1"/>
              <a:t>Trozzi</a:t>
            </a:r>
            <a:endParaRPr lang="en-US" sz="400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629916" y="332656"/>
            <a:ext cx="8687333" cy="609601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3200" b="1" dirty="0"/>
              <a:t>Nasa Space apps challenge 2018</a:t>
            </a:r>
          </a:p>
        </p:txBody>
      </p:sp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1288132" y="582959"/>
            <a:ext cx="9612559" cy="1059904"/>
          </a:xfrm>
        </p:spPr>
        <p:txBody>
          <a:bodyPr rtlCol="0">
            <a:noAutofit/>
          </a:bodyPr>
          <a:lstStyle/>
          <a:p>
            <a:pPr algn="ctr" rtl="0"/>
            <a:r>
              <a:rPr lang="it-IT" sz="5400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What’s</a:t>
            </a:r>
            <a:r>
              <a:rPr lang="it-IT" sz="5400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the </a:t>
            </a:r>
            <a:r>
              <a:rPr lang="it-IT" sz="5400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problem</a:t>
            </a:r>
            <a:r>
              <a:rPr lang="it-IT" sz="5400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?</a:t>
            </a:r>
            <a:endParaRPr lang="en-US" sz="5400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4" name="Segnaposto contenuto 13"/>
          <p:cNvSpPr>
            <a:spLocks noGrp="1"/>
          </p:cNvSpPr>
          <p:nvPr>
            <p:ph idx="1"/>
          </p:nvPr>
        </p:nvSpPr>
        <p:spPr>
          <a:xfrm>
            <a:off x="981844" y="2420888"/>
            <a:ext cx="4932039" cy="3324201"/>
          </a:xfrm>
        </p:spPr>
        <p:txBody>
          <a:bodyPr rtlCol="0">
            <a:normAutofit/>
          </a:bodyPr>
          <a:lstStyle/>
          <a:p>
            <a:pPr rtl="0"/>
            <a:endParaRPr lang="en-US" dirty="0"/>
          </a:p>
          <a:p>
            <a:pPr marL="0" indent="0">
              <a:buNone/>
            </a:pPr>
            <a:r>
              <a:rPr lang="it-IT" sz="3600" dirty="0"/>
              <a:t>Micro-</a:t>
            </a:r>
            <a:r>
              <a:rPr lang="it-IT" sz="3600" dirty="0" err="1"/>
              <a:t>Meteoroid</a:t>
            </a:r>
            <a:r>
              <a:rPr lang="it-IT" sz="3600" dirty="0"/>
              <a:t> and </a:t>
            </a:r>
            <a:r>
              <a:rPr lang="it-IT" sz="3600" dirty="0" err="1"/>
              <a:t>Orbital</a:t>
            </a:r>
            <a:r>
              <a:rPr lang="it-IT" sz="3600" dirty="0"/>
              <a:t> </a:t>
            </a:r>
            <a:r>
              <a:rPr lang="it-IT" sz="3600" dirty="0" err="1"/>
              <a:t>Debris</a:t>
            </a:r>
            <a:r>
              <a:rPr lang="it-IT" sz="3600" dirty="0"/>
              <a:t> (MMOD) </a:t>
            </a:r>
            <a:r>
              <a:rPr lang="en-US" sz="3600" dirty="0"/>
              <a:t>threaten the “health” of our satellites</a:t>
            </a:r>
          </a:p>
          <a:p>
            <a:pPr marL="0" indent="0" rtl="0">
              <a:buNone/>
            </a:pPr>
            <a:endParaRPr lang="en-US" sz="40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427" y="2276872"/>
            <a:ext cx="5832649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A9E791F7-87F1-4A7B-AF20-617ED99BD14E}"/>
              </a:ext>
            </a:extLst>
          </p:cNvPr>
          <p:cNvSpPr txBox="1"/>
          <p:nvPr/>
        </p:nvSpPr>
        <p:spPr>
          <a:xfrm>
            <a:off x="6210207" y="6410191"/>
            <a:ext cx="23222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Credit: Chris Butler | </a:t>
            </a:r>
            <a:r>
              <a:rPr lang="it-IT" sz="1200" dirty="0" err="1"/>
              <a:t>Getty</a:t>
            </a:r>
            <a:r>
              <a:rPr lang="it-IT" sz="1200" dirty="0"/>
              <a:t> Images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olo 12"/>
          <p:cNvSpPr>
            <a:spLocks noGrp="1"/>
          </p:cNvSpPr>
          <p:nvPr>
            <p:ph type="title"/>
          </p:nvPr>
        </p:nvSpPr>
        <p:spPr>
          <a:xfrm>
            <a:off x="909836" y="230296"/>
            <a:ext cx="10225135" cy="915888"/>
          </a:xfrm>
        </p:spPr>
        <p:txBody>
          <a:bodyPr rtlCol="0">
            <a:noAutofit/>
          </a:bodyPr>
          <a:lstStyle/>
          <a:p>
            <a:pPr rtl="0"/>
            <a:r>
              <a:rPr lang="en-US" sz="4800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Doctor Gecko finds the damage for you!</a:t>
            </a:r>
          </a:p>
        </p:txBody>
      </p:sp>
      <p:pic>
        <p:nvPicPr>
          <p:cNvPr id="5" name="video bozza 2">
            <a:hlinkClick r:id="" action="ppaction://media"/>
            <a:extLst>
              <a:ext uri="{FF2B5EF4-FFF2-40B4-BE49-F238E27FC236}">
                <a16:creationId xmlns:a16="http://schemas.microsoft.com/office/drawing/2014/main" id="{404BD072-FBB9-42D8-AEFE-F62716F2C5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3004009" y="1556792"/>
            <a:ext cx="6180806" cy="487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59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88" y="332638"/>
            <a:ext cx="4496671" cy="3038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CasellaDiTesto 1"/>
          <p:cNvSpPr txBox="1"/>
          <p:nvPr/>
        </p:nvSpPr>
        <p:spPr>
          <a:xfrm>
            <a:off x="5518348" y="332638"/>
            <a:ext cx="64166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Makes Gecko Feet So Sticky?</a:t>
            </a:r>
            <a:endParaRPr lang="it-IT" sz="40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6C93B71-D229-4D8C-AB5D-43D5FD6FF68D}"/>
              </a:ext>
            </a:extLst>
          </p:cNvPr>
          <p:cNvSpPr/>
          <p:nvPr/>
        </p:nvSpPr>
        <p:spPr>
          <a:xfrm>
            <a:off x="5618212" y="1977301"/>
            <a:ext cx="6092825" cy="108952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r>
              <a:rPr lang="it-IT" sz="3600" spc="100" dirty="0">
                <a:solidFill>
                  <a:prstClr val="white"/>
                </a:solidFill>
              </a:rPr>
              <a:t>The </a:t>
            </a:r>
            <a:r>
              <a:rPr lang="it-IT" sz="3600" spc="100" dirty="0" err="1">
                <a:solidFill>
                  <a:prstClr val="white"/>
                </a:solidFill>
              </a:rPr>
              <a:t>key</a:t>
            </a:r>
            <a:r>
              <a:rPr lang="it-IT" sz="3600" spc="100" dirty="0">
                <a:solidFill>
                  <a:prstClr val="white"/>
                </a:solidFill>
              </a:rPr>
              <a:t> </a:t>
            </a:r>
            <a:r>
              <a:rPr lang="it-IT" sz="3600" spc="100" dirty="0" err="1">
                <a:solidFill>
                  <a:prstClr val="white"/>
                </a:solidFill>
              </a:rPr>
              <a:t>is</a:t>
            </a:r>
            <a:r>
              <a:rPr lang="it-IT" sz="3600" spc="100" dirty="0">
                <a:solidFill>
                  <a:prstClr val="white"/>
                </a:solidFill>
              </a:rPr>
              <a:t> a </a:t>
            </a:r>
            <a:r>
              <a:rPr lang="it-IT" sz="3600" spc="100" dirty="0" err="1">
                <a:solidFill>
                  <a:prstClr val="white"/>
                </a:solidFill>
              </a:rPr>
              <a:t>tiny</a:t>
            </a:r>
            <a:r>
              <a:rPr lang="it-IT" sz="3600" spc="100" dirty="0">
                <a:solidFill>
                  <a:prstClr val="white"/>
                </a:solidFill>
              </a:rPr>
              <a:t> </a:t>
            </a:r>
            <a:r>
              <a:rPr lang="it-IT" sz="3600" spc="100" dirty="0" err="1">
                <a:solidFill>
                  <a:prstClr val="white"/>
                </a:solidFill>
              </a:rPr>
              <a:t>invisible</a:t>
            </a:r>
            <a:r>
              <a:rPr lang="it-IT" sz="3600" spc="100" dirty="0">
                <a:solidFill>
                  <a:prstClr val="white"/>
                </a:solidFill>
              </a:rPr>
              <a:t> </a:t>
            </a:r>
            <a:r>
              <a:rPr lang="it-IT" sz="3600" spc="100" dirty="0" err="1">
                <a:solidFill>
                  <a:prstClr val="white"/>
                </a:solidFill>
              </a:rPr>
              <a:t>wedge</a:t>
            </a:r>
            <a:endParaRPr lang="it-IT" sz="3600" spc="100" dirty="0">
              <a:solidFill>
                <a:prstClr val="white"/>
              </a:solidFill>
            </a:endParaRPr>
          </a:p>
        </p:txBody>
      </p:sp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D0CA08DA-5AB8-43C6-B4F2-8E002E249F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7839349"/>
              </p:ext>
            </p:extLst>
          </p:nvPr>
        </p:nvGraphicFramePr>
        <p:xfrm>
          <a:off x="261764" y="3168936"/>
          <a:ext cx="11134972" cy="36890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D89D6956-7C9B-4E67-BD5B-A9C5F7F03A26}"/>
              </a:ext>
            </a:extLst>
          </p:cNvPr>
          <p:cNvSpPr txBox="1"/>
          <p:nvPr/>
        </p:nvSpPr>
        <p:spPr>
          <a:xfrm>
            <a:off x="477788" y="3400403"/>
            <a:ext cx="4294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Credit: </a:t>
            </a:r>
            <a:r>
              <a:rPr lang="it-IT" sz="1200" dirty="0" err="1"/>
              <a:t>Steemd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3161835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25860" y="332656"/>
            <a:ext cx="9144001" cy="1008112"/>
          </a:xfrm>
        </p:spPr>
        <p:txBody>
          <a:bodyPr>
            <a:normAutofit/>
          </a:bodyPr>
          <a:lstStyle/>
          <a:p>
            <a:r>
              <a:rPr lang="it-IT" dirty="0" err="1">
                <a:solidFill>
                  <a:schemeClr val="accent1"/>
                </a:solidFill>
              </a:rPr>
              <a:t>Tecnology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269877" y="1905001"/>
            <a:ext cx="4654504" cy="2227282"/>
          </a:xfrm>
        </p:spPr>
        <p:txBody>
          <a:bodyPr>
            <a:normAutofit fontScale="92500"/>
          </a:bodyPr>
          <a:lstStyle/>
          <a:p>
            <a:r>
              <a:rPr lang="it-IT" sz="2800" dirty="0"/>
              <a:t>Van </a:t>
            </a:r>
            <a:r>
              <a:rPr lang="it-IT" sz="2800" dirty="0" err="1"/>
              <a:t>Der</a:t>
            </a:r>
            <a:r>
              <a:rPr lang="it-IT" sz="2800" dirty="0"/>
              <a:t> </a:t>
            </a:r>
            <a:r>
              <a:rPr lang="it-IT" sz="2800" dirty="0" err="1"/>
              <a:t>Waals</a:t>
            </a:r>
            <a:r>
              <a:rPr lang="it-IT" sz="2800" dirty="0"/>
              <a:t> </a:t>
            </a:r>
            <a:r>
              <a:rPr lang="it-IT" sz="2800" dirty="0" err="1"/>
              <a:t>forces</a:t>
            </a:r>
            <a:endParaRPr lang="en-US" sz="2800" dirty="0"/>
          </a:p>
          <a:p>
            <a:r>
              <a:rPr lang="en-US" sz="2800" dirty="0"/>
              <a:t>Increase of the contact surface</a:t>
            </a:r>
          </a:p>
          <a:p>
            <a:r>
              <a:rPr lang="en-US" sz="2800" dirty="0"/>
              <a:t>Need of moment for the posting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Immagine 4" descr="C:\Users\LORENZO\Desktop\progetto\F2.large.jp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57625" y="4446039"/>
            <a:ext cx="5590357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74532" y="746490"/>
            <a:ext cx="4273450" cy="3317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3427FEAD-2643-41DE-8309-518223BFC76C}"/>
              </a:ext>
            </a:extLst>
          </p:cNvPr>
          <p:cNvSpPr txBox="1"/>
          <p:nvPr/>
        </p:nvSpPr>
        <p:spPr>
          <a:xfrm>
            <a:off x="5857625" y="6525344"/>
            <a:ext cx="21928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Credit: Royal Society Publishing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2507BE1-59DD-4720-83BA-5F43D11AFA08}"/>
              </a:ext>
            </a:extLst>
          </p:cNvPr>
          <p:cNvSpPr txBox="1"/>
          <p:nvPr/>
        </p:nvSpPr>
        <p:spPr>
          <a:xfrm>
            <a:off x="7174532" y="4063517"/>
            <a:ext cx="1223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Credit: Pinterest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E39F2E3-8FAB-4388-A903-09C577734EAE}"/>
              </a:ext>
            </a:extLst>
          </p:cNvPr>
          <p:cNvSpPr txBox="1"/>
          <p:nvPr/>
        </p:nvSpPr>
        <p:spPr>
          <a:xfrm>
            <a:off x="771480" y="476672"/>
            <a:ext cx="106458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But</a:t>
            </a:r>
            <a:r>
              <a:rPr lang="it-IT" sz="4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sz="44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</a:t>
            </a:r>
            <a:r>
              <a:rPr lang="it-IT" sz="4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 track-</a:t>
            </a:r>
            <a:r>
              <a:rPr lang="it-IT" sz="44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laying</a:t>
            </a:r>
            <a:r>
              <a:rPr lang="it-IT" sz="4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sz="44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instead</a:t>
            </a:r>
            <a:r>
              <a:rPr lang="it-IT" sz="4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of </a:t>
            </a:r>
            <a:r>
              <a:rPr lang="it-IT" sz="44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sticky</a:t>
            </a:r>
            <a:r>
              <a:rPr lang="it-IT" sz="4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sz="44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feet</a:t>
            </a:r>
            <a:r>
              <a:rPr lang="it-IT" sz="4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 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0B1AC76-00C2-4777-B38C-347860352DF5}"/>
              </a:ext>
            </a:extLst>
          </p:cNvPr>
          <p:cNvSpPr txBox="1"/>
          <p:nvPr/>
        </p:nvSpPr>
        <p:spPr>
          <a:xfrm>
            <a:off x="5590356" y="1700808"/>
            <a:ext cx="568863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3200" dirty="0"/>
              <a:t>  </a:t>
            </a:r>
            <a:r>
              <a:rPr lang="it-IT" sz="3200" dirty="0" err="1"/>
              <a:t>Rapidity</a:t>
            </a:r>
            <a:endParaRPr lang="it-IT" sz="3200" dirty="0"/>
          </a:p>
          <a:p>
            <a:endParaRPr lang="it-IT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Excellent adhesion on the surface</a:t>
            </a:r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Optimized shape to facilitate the separation from surface of the adhesive</a:t>
            </a:r>
          </a:p>
          <a:p>
            <a:endParaRPr lang="it-IT" sz="320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5EA77B9-09DF-4050-9D5C-C9B1368505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490" y="1420373"/>
            <a:ext cx="3813888" cy="508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50D33B29-C0B0-42F2-8781-2CBC9A5AEB7B}"/>
              </a:ext>
            </a:extLst>
          </p:cNvPr>
          <p:cNvSpPr txBox="1"/>
          <p:nvPr/>
        </p:nvSpPr>
        <p:spPr>
          <a:xfrm>
            <a:off x="3160086" y="235936"/>
            <a:ext cx="5292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Energy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3C2C7AC-BCE6-47B7-B9AE-20AC469AC77A}"/>
              </a:ext>
            </a:extLst>
          </p:cNvPr>
          <p:cNvSpPr txBox="1"/>
          <p:nvPr/>
        </p:nvSpPr>
        <p:spPr>
          <a:xfrm>
            <a:off x="729816" y="1199883"/>
            <a:ext cx="38524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 err="1"/>
              <a:t>Secondary</a:t>
            </a:r>
            <a:r>
              <a:rPr lang="it-IT" sz="2800" dirty="0"/>
              <a:t> </a:t>
            </a:r>
            <a:r>
              <a:rPr lang="it-IT" sz="2800" dirty="0" err="1"/>
              <a:t>battery</a:t>
            </a:r>
            <a:endParaRPr lang="it-IT" sz="2800" dirty="0"/>
          </a:p>
          <a:p>
            <a:endParaRPr lang="it-IT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/>
              <a:t>‘</a:t>
            </a:r>
            <a:r>
              <a:rPr lang="it-IT" sz="2800" dirty="0" err="1"/>
              <a:t>Flower</a:t>
            </a:r>
            <a:r>
              <a:rPr lang="it-IT" sz="2800" dirty="0"/>
              <a:t>’ solar </a:t>
            </a:r>
            <a:r>
              <a:rPr lang="it-IT" sz="2800" dirty="0" err="1"/>
              <a:t>panels</a:t>
            </a:r>
            <a:endParaRPr lang="it-IT" sz="28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BAE3ACA-A2DD-4E70-B8D0-E6948F1EFC7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81840" y="3198301"/>
            <a:ext cx="2999142" cy="2249356"/>
          </a:xfrm>
          <a:prstGeom prst="rect">
            <a:avLst/>
          </a:prstGeom>
        </p:spPr>
      </p:pic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33AC4903-B41C-4038-9E1A-CA2A5D56651E}"/>
              </a:ext>
            </a:extLst>
          </p:cNvPr>
          <p:cNvSpPr/>
          <p:nvPr/>
        </p:nvSpPr>
        <p:spPr>
          <a:xfrm>
            <a:off x="5014292" y="4005064"/>
            <a:ext cx="1584176" cy="553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2A4699E-5E2A-4534-BBA5-D70AFC6B2B8D}"/>
              </a:ext>
            </a:extLst>
          </p:cNvPr>
          <p:cNvSpPr txBox="1"/>
          <p:nvPr/>
        </p:nvSpPr>
        <p:spPr>
          <a:xfrm>
            <a:off x="7102524" y="6345065"/>
            <a:ext cx="37164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Credit: </a:t>
            </a:r>
            <a:r>
              <a:rPr lang="it-IT" sz="1200" dirty="0" err="1"/>
              <a:t>Multisun</a:t>
            </a:r>
            <a:r>
              <a:rPr lang="it-IT" sz="1200" dirty="0"/>
              <a:t> 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2EB1C0C5-DE12-4DBE-8DDD-3D0195C5B5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8055" y="2447228"/>
            <a:ext cx="4104456" cy="389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50D33B29-C0B0-42F2-8781-2CBC9A5AEB7B}"/>
              </a:ext>
            </a:extLst>
          </p:cNvPr>
          <p:cNvSpPr txBox="1"/>
          <p:nvPr/>
        </p:nvSpPr>
        <p:spPr>
          <a:xfrm>
            <a:off x="1233872" y="328269"/>
            <a:ext cx="9433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are the tools of the trade?</a:t>
            </a:r>
            <a:endParaRPr lang="it-IT" sz="54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A838615-D08C-466D-B5A9-E60DFE12C5A2}"/>
              </a:ext>
            </a:extLst>
          </p:cNvPr>
          <p:cNvSpPr txBox="1"/>
          <p:nvPr/>
        </p:nvSpPr>
        <p:spPr>
          <a:xfrm>
            <a:off x="1269876" y="1628800"/>
            <a:ext cx="619268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Optical camera on a </a:t>
            </a:r>
            <a:r>
              <a:rPr lang="it-IT" sz="2400" dirty="0" err="1"/>
              <a:t>robotic</a:t>
            </a:r>
            <a:r>
              <a:rPr lang="it-IT" sz="2400" dirty="0"/>
              <a:t> </a:t>
            </a:r>
            <a:r>
              <a:rPr lang="it-IT" sz="2400" dirty="0" err="1"/>
              <a:t>arm</a:t>
            </a:r>
            <a:r>
              <a:rPr lang="it-IT" sz="2400" dirty="0"/>
              <a:t> in the front of the vehicle</a:t>
            </a:r>
          </a:p>
          <a:p>
            <a:endParaRPr lang="it-IT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Two 3D </a:t>
            </a:r>
            <a:r>
              <a:rPr lang="it-IT" sz="2400" dirty="0" err="1"/>
              <a:t>Scanners</a:t>
            </a:r>
            <a:r>
              <a:rPr lang="it-IT" sz="2400" dirty="0"/>
              <a:t> on the </a:t>
            </a:r>
            <a:r>
              <a:rPr lang="it-IT" sz="2400" dirty="0" err="1"/>
              <a:t>two</a:t>
            </a:r>
            <a:r>
              <a:rPr lang="it-IT" sz="2400" dirty="0"/>
              <a:t> front </a:t>
            </a:r>
            <a:r>
              <a:rPr lang="it-IT" sz="2400" dirty="0" err="1"/>
              <a:t>edge</a:t>
            </a:r>
            <a:r>
              <a:rPr lang="it-IT" sz="2400" dirty="0"/>
              <a:t> for a </a:t>
            </a:r>
            <a:r>
              <a:rPr lang="it-IT" sz="2400" dirty="0" err="1"/>
              <a:t>wider</a:t>
            </a:r>
            <a:r>
              <a:rPr lang="it-IT" sz="2400" dirty="0"/>
              <a:t> view</a:t>
            </a:r>
          </a:p>
          <a:p>
            <a:endParaRPr lang="it-IT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A </a:t>
            </a:r>
            <a:r>
              <a:rPr lang="it-IT" sz="2400" dirty="0" err="1"/>
              <a:t>map</a:t>
            </a:r>
            <a:r>
              <a:rPr lang="it-IT" sz="2400" dirty="0"/>
              <a:t> of the </a:t>
            </a:r>
            <a:r>
              <a:rPr lang="it-IT" sz="2400" dirty="0" err="1"/>
              <a:t>structure</a:t>
            </a:r>
            <a:r>
              <a:rPr lang="it-IT" sz="2400" dirty="0"/>
              <a:t> </a:t>
            </a:r>
            <a:r>
              <a:rPr lang="it-IT" sz="2400" dirty="0" err="1"/>
              <a:t>integrated</a:t>
            </a:r>
            <a:r>
              <a:rPr lang="it-IT" sz="2400" dirty="0"/>
              <a:t> in the on-board computer for </a:t>
            </a:r>
            <a:r>
              <a:rPr lang="it-IT" sz="2400" dirty="0" err="1"/>
              <a:t>autonomous</a:t>
            </a:r>
            <a:r>
              <a:rPr lang="it-IT" sz="2400" dirty="0"/>
              <a:t> operation</a:t>
            </a:r>
          </a:p>
          <a:p>
            <a:endParaRPr lang="it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/>
              <a:t>Possibility</a:t>
            </a:r>
            <a:r>
              <a:rPr lang="it-IT" sz="2400" dirty="0"/>
              <a:t> to </a:t>
            </a:r>
            <a:r>
              <a:rPr lang="it-IT" sz="2400" dirty="0" err="1"/>
              <a:t>add</a:t>
            </a:r>
            <a:r>
              <a:rPr lang="it-IT" sz="2400" dirty="0"/>
              <a:t> special </a:t>
            </a:r>
            <a:r>
              <a:rPr lang="it-IT" sz="2400" dirty="0" err="1"/>
              <a:t>module</a:t>
            </a:r>
            <a:r>
              <a:rPr lang="it-IT" sz="2400" dirty="0"/>
              <a:t> to temporary </a:t>
            </a:r>
            <a:r>
              <a:rPr lang="it-IT" sz="2400" dirty="0" err="1"/>
              <a:t>repair</a:t>
            </a:r>
            <a:r>
              <a:rPr lang="it-IT" sz="2400" dirty="0"/>
              <a:t> the damage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B0FAF7E-DEE1-40FD-92CA-F52671339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1628800"/>
            <a:ext cx="3312368" cy="439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53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Tunnel blu digitale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885_TF02895261_TF02895261.potx" id="{E5890FEB-C08F-4B20-AFC8-EDED03211146}" vid="{8B73CB74-F9A9-47B8-B72A-01F97D003923}"/>
    </a:ext>
  </a:extLst>
</a:theme>
</file>

<file path=ppt/theme/theme2.xml><?xml version="1.0" encoding="utf-8"?>
<a:theme xmlns:a="http://schemas.openxmlformats.org/drawingml/2006/main" name="Tema di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235</Words>
  <Application>Microsoft Office PowerPoint</Application>
  <PresentationFormat>Personalizzato</PresentationFormat>
  <Paragraphs>47</Paragraphs>
  <Slides>10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3" baseType="lpstr">
      <vt:lpstr>Arial</vt:lpstr>
      <vt:lpstr>Corbel</vt:lpstr>
      <vt:lpstr>Tunnel blu digitale 16x9</vt:lpstr>
      <vt:lpstr>Doctor Gecko</vt:lpstr>
      <vt:lpstr>Challenge: Can you built a…                       Design by nature  Group: Dr. Gecko  Group Members: Felice Damiano                                      Lorenzo Palmiotti                                      Serena Suriano                                           Valeria Trozzi</vt:lpstr>
      <vt:lpstr>What’s the problem?</vt:lpstr>
      <vt:lpstr>Doctor Gecko finds the damage for you!</vt:lpstr>
      <vt:lpstr>Presentazione standard di PowerPoint</vt:lpstr>
      <vt:lpstr>Tecnology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2018-10-20T13:47:15Z</dcterms:created>
  <dcterms:modified xsi:type="dcterms:W3CDTF">2018-10-21T11:16:02Z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